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1" r:id="rId4"/>
    <p:sldId id="282" r:id="rId5"/>
    <p:sldId id="280" r:id="rId6"/>
    <p:sldId id="278" r:id="rId7"/>
    <p:sldId id="274" r:id="rId8"/>
    <p:sldId id="277" r:id="rId9"/>
    <p:sldId id="262" r:id="rId10"/>
    <p:sldId id="279" r:id="rId11"/>
    <p:sldId id="272" r:id="rId12"/>
    <p:sldId id="276" r:id="rId13"/>
    <p:sldId id="273" r:id="rId14"/>
  </p:sldIdLst>
  <p:sldSz cx="14630400" cy="8229600"/>
  <p:notesSz cx="8229600" cy="14630400"/>
  <p:embeddedFontLst>
    <p:embeddedFont>
      <p:font typeface="Cambria Math" panose="02040503050406030204" pitchFamily="18" charset="0"/>
      <p:regular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Lato Bold" panose="020F0502020204030203" pitchFamily="34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CDBD"/>
    <a:srgbClr val="EF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D0CDE-8932-40F8-AC5A-880A9076BA6D}" v="111" dt="2025-12-07T20:19:14.174"/>
    <p1510:client id="{8DE94226-43B1-AC64-51B3-F4CA534913CA}" v="84" dt="2025-12-06T22:29:19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088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6ABBD-105A-27BC-88FF-C68FCB498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0DBB-E3E3-7D22-00FB-7CDB48387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D8D45-1795-AA6D-22AA-104AA6757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C399E-44AC-CB02-9900-05A1A6719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33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4650-6E63-6CE4-14B2-F54B0DCD0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28818-DF25-60DD-E087-AA78B1E6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AB3CE-B18E-B94F-1FA0-68F5D2FED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9613D-3B03-F567-D5E4-DA4BA4DE1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08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C7E80-472B-22AE-EE0A-27BB2E547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DF9847-DC61-5472-383F-0742BD664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BF24E-9F7A-E710-6477-D85B9EE4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A7072-06F8-FC5B-5D28-D8F1284E8F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31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E2403-3A8F-6799-CEF7-E892C66FF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BBB16-DA71-EF60-3B60-28580DBD1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F7100-3A89-3373-E3B2-70651A07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CC501-1E58-E04E-CF36-1659A4CF92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21FDA-12C5-1518-8633-C4B8BBAC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2BD4F-29D0-24BC-6D5D-CE93E75B4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51D41-3BD4-35E8-92CA-E8D85A02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1A195-A0B3-CA4D-BB29-D24CD8480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9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B7346-F0D3-F90E-41C7-BCBA7DDF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469949-7C0E-04DB-29C3-BB67FABBC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4AF7F3-8259-A353-46FE-5045EEF58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AF144-8C81-7817-44D7-03B5FA5DE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0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FB6BA-0BBF-AD04-BFEA-B7F7C63A3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0776F-1B8C-56A2-EFD0-AEDCE0283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B6F0B-F339-025E-EECA-2C232DA87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59A5A-36F7-DD64-2F3D-14122DB38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0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9D93B-D907-6C17-BADB-D604BC9E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6AE872-D46D-F112-47AA-3E3C6C4B6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C5230-C09F-C005-8C68-1EC26CB6F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Mencionar ensemble, </a:t>
            </a:r>
            <a:r>
              <a:rPr lang="es-ES" sz="120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distillation</a:t>
            </a:r>
            <a:r>
              <a:rPr lang="es-ES" sz="12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-&gt; También como ampliación</a:t>
            </a:r>
            <a:endParaRPr lang="es-ES" sz="1200" noProof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B4678-AD91-C1AE-0255-4E3BDD026B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9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DA520-AE93-8BFD-D3CE-5B35731C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7848D6-832B-616A-4F43-5A40A6256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A4AEE-2AF9-9BF7-03C0-EF97FC800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E0FF5-29A3-893A-E964-D208D1BC2D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70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B5FCC-6E2A-976D-0B29-045F80A29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8E514-CBCD-B754-EBD4-D02FB904E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3626A-7459-DF12-D647-1E7F894A9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85EBB-F94E-0320-08DB-C5B8C1A06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8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12947" y="3395006"/>
            <a:ext cx="10804506" cy="719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ES" sz="54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Clasificación de Lesiones Cutáneas</a:t>
            </a:r>
            <a:endParaRPr lang="es-ES" sz="5400" noProof="0" dirty="0"/>
          </a:p>
        </p:txBody>
      </p:sp>
      <p:sp>
        <p:nvSpPr>
          <p:cNvPr id="4" name="Text 1"/>
          <p:cNvSpPr/>
          <p:nvPr/>
        </p:nvSpPr>
        <p:spPr>
          <a:xfrm>
            <a:off x="2272991" y="4392679"/>
            <a:ext cx="10084418" cy="55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24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 enfoque jerárquico y contrastivo para la detección de lesiones malignas</a:t>
            </a:r>
            <a:endParaRPr lang="es-ES" sz="1750" noProof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5302D80-7446-D128-96A8-B8E1C1F9B639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57A1B-2CCE-EF1B-0F4C-6F462A159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CCD60CC-A911-6DE1-833B-D50DC708A25F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Resultados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1D38C00-A1A4-E58A-2287-BE5FF9CD29C0}"/>
              </a:ext>
            </a:extLst>
          </p:cNvPr>
          <p:cNvSpPr/>
          <p:nvPr/>
        </p:nvSpPr>
        <p:spPr>
          <a:xfrm>
            <a:off x="793790" y="1062929"/>
            <a:ext cx="9595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Comparación de Rendimiento Final</a:t>
            </a:r>
            <a:endParaRPr lang="es-ES" sz="480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33654ED-2EC0-8737-A46D-F9DE2DFC07CF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CE47983-7437-310F-A427-93FACA040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21951"/>
              </p:ext>
            </p:extLst>
          </p:nvPr>
        </p:nvGraphicFramePr>
        <p:xfrm>
          <a:off x="793790" y="2789491"/>
          <a:ext cx="397609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5392">
                  <a:extLst>
                    <a:ext uri="{9D8B030D-6E8A-4147-A177-3AD203B41FA5}">
                      <a16:colId xmlns:a16="http://schemas.microsoft.com/office/drawing/2014/main" val="1906039986"/>
                    </a:ext>
                  </a:extLst>
                </a:gridCol>
                <a:gridCol w="1150706">
                  <a:extLst>
                    <a:ext uri="{9D8B030D-6E8A-4147-A177-3AD203B41FA5}">
                      <a16:colId xmlns:a16="http://schemas.microsoft.com/office/drawing/2014/main" val="1877378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Modelo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5C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Pipeline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3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Modelo convolucional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0.72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1654319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5FF6D5B-3E2D-6164-4675-AB4249C95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635114"/>
              </p:ext>
            </p:extLst>
          </p:nvPr>
        </p:nvGraphicFramePr>
        <p:xfrm>
          <a:off x="793789" y="5327711"/>
          <a:ext cx="3976098" cy="183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5392">
                  <a:extLst>
                    <a:ext uri="{9D8B030D-6E8A-4147-A177-3AD203B41FA5}">
                      <a16:colId xmlns:a16="http://schemas.microsoft.com/office/drawing/2014/main" val="1906039986"/>
                    </a:ext>
                  </a:extLst>
                </a:gridCol>
                <a:gridCol w="1150706">
                  <a:extLst>
                    <a:ext uri="{9D8B030D-6E8A-4147-A177-3AD203B41FA5}">
                      <a16:colId xmlns:a16="http://schemas.microsoft.com/office/drawing/2014/main" val="1877378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Modelo</a:t>
                      </a:r>
                    </a:p>
                  </a:txBody>
                  <a:tcPr>
                    <a:solidFill>
                      <a:srgbClr val="D5C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F1-score</a:t>
                      </a:r>
                    </a:p>
                  </a:txBody>
                  <a:tcPr>
                    <a:solidFill>
                      <a:srgbClr val="D5C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Desde 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4724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s-ES" noProof="0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54319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s-ES" noProof="0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02955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noProof="0" dirty="0">
                          <a:solidFill>
                            <a:schemeClr val="dk1"/>
                          </a:solidFill>
                        </a:rPr>
                        <a:t>InceptionV3</a:t>
                      </a:r>
                      <a:endParaRPr lang="es-ES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68086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CE649E80-BC05-B97B-AA5A-FB4FDBB8C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197858"/>
              </p:ext>
            </p:extLst>
          </p:nvPr>
        </p:nvGraphicFramePr>
        <p:xfrm>
          <a:off x="7531925" y="2717572"/>
          <a:ext cx="397609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5392">
                  <a:extLst>
                    <a:ext uri="{9D8B030D-6E8A-4147-A177-3AD203B41FA5}">
                      <a16:colId xmlns:a16="http://schemas.microsoft.com/office/drawing/2014/main" val="1906039986"/>
                    </a:ext>
                  </a:extLst>
                </a:gridCol>
                <a:gridCol w="1150706">
                  <a:extLst>
                    <a:ext uri="{9D8B030D-6E8A-4147-A177-3AD203B41FA5}">
                      <a16:colId xmlns:a16="http://schemas.microsoft.com/office/drawing/2014/main" val="1877378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Modelo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D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F1-score</a:t>
                      </a:r>
                    </a:p>
                  </a:txBody>
                  <a:tcPr>
                    <a:solidFill>
                      <a:srgbClr val="D5C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Contrastivo supervisado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0.80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314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No contrastivo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54319"/>
                  </a:ext>
                </a:extLst>
              </a:tr>
            </a:tbl>
          </a:graphicData>
        </a:graphic>
      </p:graphicFrame>
      <p:sp>
        <p:nvSpPr>
          <p:cNvPr id="11" name="Text 0">
            <a:extLst>
              <a:ext uri="{FF2B5EF4-FFF2-40B4-BE49-F238E27FC236}">
                <a16:creationId xmlns:a16="http://schemas.microsoft.com/office/drawing/2014/main" id="{7F2306D2-9D48-9A87-C28E-11A7F1DFC705}"/>
              </a:ext>
            </a:extLst>
          </p:cNvPr>
          <p:cNvSpPr/>
          <p:nvPr/>
        </p:nvSpPr>
        <p:spPr>
          <a:xfrm>
            <a:off x="793789" y="2282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solidFill>
                  <a:srgbClr val="282824"/>
                </a:solidFill>
                <a:latin typeface="Lato" panose="020F0502020204030203" pitchFamily="34" charset="0"/>
                <a:ea typeface="Lato Bold" pitchFamily="34" charset="-122"/>
                <a:cs typeface="Lato" panose="020F0502020204030203" pitchFamily="34" charset="0"/>
              </a:rPr>
              <a:t>Resultado final</a:t>
            </a:r>
            <a:endParaRPr lang="es-ES" sz="2200" noProof="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50B75093-0857-E72A-DA66-686824F15845}"/>
              </a:ext>
            </a:extLst>
          </p:cNvPr>
          <p:cNvSpPr/>
          <p:nvPr/>
        </p:nvSpPr>
        <p:spPr>
          <a:xfrm>
            <a:off x="793789" y="49197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latin typeface="Lato" panose="020F0502020204030203" pitchFamily="34" charset="0"/>
                <a:cs typeface="Lato" panose="020F0502020204030203" pitchFamily="34" charset="0"/>
              </a:rPr>
              <a:t>Clasificación binaria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2E0F1E55-3CB8-096E-117C-55B8464611CA}"/>
              </a:ext>
            </a:extLst>
          </p:cNvPr>
          <p:cNvSpPr/>
          <p:nvPr/>
        </p:nvSpPr>
        <p:spPr>
          <a:xfrm>
            <a:off x="7531925" y="2282526"/>
            <a:ext cx="4834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latin typeface="Lato" panose="020F0502020204030203" pitchFamily="34" charset="0"/>
                <a:cs typeface="Lato" panose="020F0502020204030203" pitchFamily="34" charset="0"/>
              </a:rPr>
              <a:t>Clasificación entre clases malignas </a:t>
            </a:r>
          </a:p>
        </p:txBody>
      </p:sp>
    </p:spTree>
    <p:extLst>
      <p:ext uri="{BB962C8B-B14F-4D97-AF65-F5344CB8AC3E}">
        <p14:creationId xmlns:p14="http://schemas.microsoft.com/office/powerpoint/2010/main" val="213297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25812-F327-B351-E9E2-0E1127A8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5592260-5168-BBFF-98B8-A986591CA8B8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Resultados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39743A6-4372-C096-640C-69B0507A686F}"/>
              </a:ext>
            </a:extLst>
          </p:cNvPr>
          <p:cNvSpPr/>
          <p:nvPr/>
        </p:nvSpPr>
        <p:spPr>
          <a:xfrm>
            <a:off x="793790" y="1062929"/>
            <a:ext cx="114244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Visualización de </a:t>
            </a:r>
            <a:r>
              <a:rPr lang="es-ES" sz="4800" b="1" noProof="0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Embeddings</a:t>
            </a:r>
            <a:endParaRPr lang="es-ES" sz="4800" noProof="0" dirty="0"/>
          </a:p>
          <a:p>
            <a:pPr>
              <a:lnSpc>
                <a:spcPts val="5550"/>
              </a:lnSpc>
            </a:pPr>
            <a:endParaRPr lang="es-ES" sz="445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63C4A2A-B31E-6C44-06DC-419B88567D92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B6BE0EA-F6A6-AA5D-7C49-6EC59B67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5" r="4645"/>
          <a:stretch>
            <a:fillRect/>
          </a:stretch>
        </p:blipFill>
        <p:spPr>
          <a:xfrm>
            <a:off x="793790" y="2951142"/>
            <a:ext cx="13164206" cy="4286250"/>
          </a:xfrm>
          <a:prstGeom prst="rect">
            <a:avLst/>
          </a:prstGeom>
        </p:spPr>
      </p:pic>
      <p:sp>
        <p:nvSpPr>
          <p:cNvPr id="25" name="Text 2">
            <a:extLst>
              <a:ext uri="{FF2B5EF4-FFF2-40B4-BE49-F238E27FC236}">
                <a16:creationId xmlns:a16="http://schemas.microsoft.com/office/drawing/2014/main" id="{AF737995-CF62-CDE0-63DA-E7EED7B5E161}"/>
              </a:ext>
            </a:extLst>
          </p:cNvPr>
          <p:cNvSpPr/>
          <p:nvPr/>
        </p:nvSpPr>
        <p:spPr>
          <a:xfrm>
            <a:off x="801410" y="1862434"/>
            <a:ext cx="140415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aprendizaje contrastivo supervisado mejora la discriminación entre clases, pero sigue siendo limitado para las categorías minoritarias, probablemente por la poca profundidad del modelo o el tamaño reducido del </a:t>
            </a:r>
            <a:r>
              <a:rPr lang="es-ES" sz="175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batch</a:t>
            </a: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s-ES" sz="1750" noProof="0" dirty="0"/>
          </a:p>
        </p:txBody>
      </p:sp>
    </p:spTree>
    <p:extLst>
      <p:ext uri="{BB962C8B-B14F-4D97-AF65-F5344CB8AC3E}">
        <p14:creationId xmlns:p14="http://schemas.microsoft.com/office/powerpoint/2010/main" val="62612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D9A2-42A3-9210-4F62-930FDC6A9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C32D94-962C-57C1-A4AB-EEB1094D89EC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Resultados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D0A1EAC-97E9-F30F-764C-4F3F3E2207A2}"/>
              </a:ext>
            </a:extLst>
          </p:cNvPr>
          <p:cNvSpPr/>
          <p:nvPr/>
        </p:nvSpPr>
        <p:spPr>
          <a:xfrm>
            <a:off x="793790" y="1062929"/>
            <a:ext cx="114244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Visualización de </a:t>
            </a:r>
            <a:r>
              <a:rPr lang="es-ES" sz="4800" b="1" noProof="0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Grad</a:t>
            </a: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-CAM</a:t>
            </a:r>
            <a:endParaRPr lang="es-ES" sz="4800" noProof="0" dirty="0"/>
          </a:p>
          <a:p>
            <a:pPr>
              <a:lnSpc>
                <a:spcPts val="5550"/>
              </a:lnSpc>
            </a:pPr>
            <a:endParaRPr lang="es-ES" sz="445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15CD7DB-601C-66FE-AD29-F8488493809C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6520E8-FEF1-CA1B-01D1-F0ECBF64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01" y="2336287"/>
            <a:ext cx="4681737" cy="35570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0641F0-581C-FC24-8624-19ED376D8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36288"/>
            <a:ext cx="4681737" cy="35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80B27-36CE-C1C2-2AA2-006CC3D7B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2823EA3-93C4-1DC6-C6DB-05CEDAE805BD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Conclusiones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B5F78CB-34A5-372D-BF38-AEE9E5AFCEE9}"/>
              </a:ext>
            </a:extLst>
          </p:cNvPr>
          <p:cNvSpPr/>
          <p:nvPr/>
        </p:nvSpPr>
        <p:spPr>
          <a:xfrm>
            <a:off x="793790" y="1062929"/>
            <a:ext cx="114244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Impacto y Futuro del Diagnóstico Asistido</a:t>
            </a:r>
            <a:endParaRPr lang="es-ES" sz="445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4B3821A-6E56-4D45-8625-0F8DFDE3D8EB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83794BC-4A18-8766-0A63-3D1E1070BDAC}"/>
              </a:ext>
            </a:extLst>
          </p:cNvPr>
          <p:cNvSpPr/>
          <p:nvPr/>
        </p:nvSpPr>
        <p:spPr>
          <a:xfrm>
            <a:off x="6133981" y="2307669"/>
            <a:ext cx="7848838" cy="1362075"/>
          </a:xfrm>
          <a:prstGeom prst="roundRect">
            <a:avLst>
              <a:gd name="adj" fmla="val 32606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AE3F2F3-E781-F072-1D68-10A7D526DAB1}"/>
              </a:ext>
            </a:extLst>
          </p:cNvPr>
          <p:cNvSpPr/>
          <p:nvPr/>
        </p:nvSpPr>
        <p:spPr>
          <a:xfrm>
            <a:off x="6319004" y="2492693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18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Rendimiento Superior</a:t>
            </a:r>
            <a:endParaRPr lang="es-ES" sz="1800" noProof="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3DB4AB1-EABA-72D8-297B-96014390D38D}"/>
              </a:ext>
            </a:extLst>
          </p:cNvPr>
          <p:cNvSpPr/>
          <p:nvPr/>
        </p:nvSpPr>
        <p:spPr>
          <a:xfrm>
            <a:off x="6319004" y="2892743"/>
            <a:ext cx="7478792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ES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pipeline jerárquico mejora la detección de lesiones malignas, crucial en la práctica dermatológica.</a:t>
            </a:r>
            <a:endParaRPr lang="es-ES" sz="1450" noProof="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EDD8E5E6-A74D-8401-EC75-57BA0FD656A9}"/>
              </a:ext>
            </a:extLst>
          </p:cNvPr>
          <p:cNvSpPr/>
          <p:nvPr/>
        </p:nvSpPr>
        <p:spPr>
          <a:xfrm>
            <a:off x="6133981" y="3854768"/>
            <a:ext cx="7848838" cy="1066086"/>
          </a:xfrm>
          <a:prstGeom prst="roundRect">
            <a:avLst>
              <a:gd name="adj" fmla="val 4165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EB0A06E-23D0-2461-2B0E-71B92578200A}"/>
              </a:ext>
            </a:extLst>
          </p:cNvPr>
          <p:cNvSpPr/>
          <p:nvPr/>
        </p:nvSpPr>
        <p:spPr>
          <a:xfrm>
            <a:off x="6319004" y="4039791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18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Interpretabilidad</a:t>
            </a:r>
            <a:endParaRPr lang="es-ES" sz="1800" noProof="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8B9F124-9CFC-6F28-0282-797A02A6A9C2}"/>
              </a:ext>
            </a:extLst>
          </p:cNvPr>
          <p:cNvSpPr/>
          <p:nvPr/>
        </p:nvSpPr>
        <p:spPr>
          <a:xfrm>
            <a:off x="6319004" y="4439841"/>
            <a:ext cx="747879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ES" sz="145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Grad</a:t>
            </a:r>
            <a:r>
              <a:rPr lang="es-ES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-CAM refuerza la utilidad clínica, permitiendo a especialistas validar predicciones.</a:t>
            </a:r>
            <a:endParaRPr lang="es-ES" sz="1450" noProof="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AFDF7BBB-B1CB-D2F5-CBBD-1254F1CD67F6}"/>
              </a:ext>
            </a:extLst>
          </p:cNvPr>
          <p:cNvSpPr/>
          <p:nvPr/>
        </p:nvSpPr>
        <p:spPr>
          <a:xfrm>
            <a:off x="6133981" y="5105876"/>
            <a:ext cx="7848838" cy="1362075"/>
          </a:xfrm>
          <a:prstGeom prst="roundRect">
            <a:avLst>
              <a:gd name="adj" fmla="val 32606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3F5D16F-1250-A396-A696-9B4D9EAD868A}"/>
              </a:ext>
            </a:extLst>
          </p:cNvPr>
          <p:cNvSpPr/>
          <p:nvPr/>
        </p:nvSpPr>
        <p:spPr>
          <a:xfrm>
            <a:off x="6319004" y="5290899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18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Flexibilidad</a:t>
            </a:r>
            <a:endParaRPr lang="es-ES" sz="1800" noProof="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1A2882E-9B02-F42F-1785-51DC5D079E76}"/>
              </a:ext>
            </a:extLst>
          </p:cNvPr>
          <p:cNvSpPr/>
          <p:nvPr/>
        </p:nvSpPr>
        <p:spPr>
          <a:xfrm>
            <a:off x="6319004" y="5690949"/>
            <a:ext cx="7478792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ES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aprendizaje contrastivo supervisado y KNN ofrecen flexibilidad para nuevas clases malignas.</a:t>
            </a:r>
            <a:endParaRPr lang="es-ES" sz="1450" noProof="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9C158A94-14D1-70F1-0DB2-EC0A6CE3FDBF}"/>
              </a:ext>
            </a:extLst>
          </p:cNvPr>
          <p:cNvSpPr/>
          <p:nvPr/>
        </p:nvSpPr>
        <p:spPr>
          <a:xfrm>
            <a:off x="6133981" y="6652974"/>
            <a:ext cx="7848838" cy="1066086"/>
          </a:xfrm>
          <a:prstGeom prst="roundRect">
            <a:avLst>
              <a:gd name="adj" fmla="val 4165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2D58444-DD17-6569-B04C-EDCAF3100196}"/>
              </a:ext>
            </a:extLst>
          </p:cNvPr>
          <p:cNvSpPr/>
          <p:nvPr/>
        </p:nvSpPr>
        <p:spPr>
          <a:xfrm>
            <a:off x="6319004" y="6837998"/>
            <a:ext cx="231302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18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Próximos Pasos</a:t>
            </a:r>
            <a:endParaRPr lang="es-ES" sz="1800" noProof="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11E71794-6B7D-2C06-8006-17C80E1FC869}"/>
              </a:ext>
            </a:extLst>
          </p:cNvPr>
          <p:cNvSpPr/>
          <p:nvPr/>
        </p:nvSpPr>
        <p:spPr>
          <a:xfrm>
            <a:off x="6319004" y="7238047"/>
            <a:ext cx="747879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ES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Explorar </a:t>
            </a:r>
            <a:r>
              <a:rPr lang="es-ES" sz="145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few-shot</a:t>
            </a:r>
            <a:r>
              <a:rPr lang="es-ES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s-ES" sz="145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learning</a:t>
            </a:r>
            <a:r>
              <a:rPr lang="es-ES" sz="14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y validar en otros datasets para mayor robustez.</a:t>
            </a:r>
            <a:endParaRPr lang="es-ES" sz="1450" noProof="0" dirty="0"/>
          </a:p>
        </p:txBody>
      </p:sp>
      <p:pic>
        <p:nvPicPr>
          <p:cNvPr id="17" name="Imagen 16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C295AE51-FDBE-D21A-1137-3004ADF6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36" r="1583"/>
          <a:stretch>
            <a:fillRect/>
          </a:stretch>
        </p:blipFill>
        <p:spPr>
          <a:xfrm>
            <a:off x="832604" y="2307669"/>
            <a:ext cx="4495801" cy="54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0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6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Introducción</a:t>
            </a:r>
            <a:endParaRPr lang="es-ES" sz="2200" noProof="0" dirty="0"/>
          </a:p>
        </p:txBody>
      </p:sp>
      <p:sp>
        <p:nvSpPr>
          <p:cNvPr id="4" name="Text 1"/>
          <p:cNvSpPr/>
          <p:nvPr/>
        </p:nvSpPr>
        <p:spPr>
          <a:xfrm>
            <a:off x="6280190" y="12513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ES" sz="445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Detección Temprana: Clave contra el Cáncer de Piel</a:t>
            </a:r>
            <a:endParaRPr lang="es-ES" sz="4450" noProof="0" dirty="0"/>
          </a:p>
        </p:txBody>
      </p:sp>
      <p:sp>
        <p:nvSpPr>
          <p:cNvPr id="5" name="Shape 2"/>
          <p:cNvSpPr/>
          <p:nvPr/>
        </p:nvSpPr>
        <p:spPr>
          <a:xfrm>
            <a:off x="6280190" y="3009067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sp>
        <p:nvSpPr>
          <p:cNvPr id="6" name="Shape 3"/>
          <p:cNvSpPr/>
          <p:nvPr/>
        </p:nvSpPr>
        <p:spPr>
          <a:xfrm>
            <a:off x="6249710" y="3009067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7" name="Text 4"/>
          <p:cNvSpPr/>
          <p:nvPr/>
        </p:nvSpPr>
        <p:spPr>
          <a:xfrm>
            <a:off x="6628924" y="3266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Cáncer de Piel</a:t>
            </a:r>
            <a:endParaRPr lang="es-ES" sz="2200" noProof="0" dirty="0"/>
          </a:p>
        </p:txBody>
      </p:sp>
      <p:sp>
        <p:nvSpPr>
          <p:cNvPr id="8" name="Text 5"/>
          <p:cNvSpPr/>
          <p:nvPr/>
        </p:nvSpPr>
        <p:spPr>
          <a:xfrm>
            <a:off x="6628924" y="3756779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Uno de los cánceres más frecuentes, con el melanoma como variante más agresiva.</a:t>
            </a:r>
            <a:endParaRPr lang="es-ES" sz="1750" noProof="0" dirty="0"/>
          </a:p>
        </p:txBody>
      </p:sp>
      <p:sp>
        <p:nvSpPr>
          <p:cNvPr id="9" name="Shape 6"/>
          <p:cNvSpPr/>
          <p:nvPr/>
        </p:nvSpPr>
        <p:spPr>
          <a:xfrm>
            <a:off x="10171747" y="3009067"/>
            <a:ext cx="3947023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sp>
        <p:nvSpPr>
          <p:cNvPr id="10" name="Shape 7"/>
          <p:cNvSpPr/>
          <p:nvPr/>
        </p:nvSpPr>
        <p:spPr>
          <a:xfrm>
            <a:off x="10141268" y="3009067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1" name="Text 8"/>
          <p:cNvSpPr/>
          <p:nvPr/>
        </p:nvSpPr>
        <p:spPr>
          <a:xfrm>
            <a:off x="10520482" y="3266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Diagnóstico Manual</a:t>
            </a:r>
            <a:endParaRPr lang="es-ES" sz="2200" noProof="0" dirty="0"/>
          </a:p>
        </p:txBody>
      </p:sp>
      <p:sp>
        <p:nvSpPr>
          <p:cNvPr id="12" name="Text 9"/>
          <p:cNvSpPr/>
          <p:nvPr/>
        </p:nvSpPr>
        <p:spPr>
          <a:xfrm>
            <a:off x="10520482" y="3756779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Desafíos por similitud visual, variabilidad entre especialistas y necesidad de experiencia.</a:t>
            </a:r>
            <a:endParaRPr lang="es-ES" sz="1750" noProof="0" dirty="0"/>
          </a:p>
        </p:txBody>
      </p:sp>
      <p:sp>
        <p:nvSpPr>
          <p:cNvPr id="13" name="Shape 10"/>
          <p:cNvSpPr/>
          <p:nvPr/>
        </p:nvSpPr>
        <p:spPr>
          <a:xfrm>
            <a:off x="6280190" y="5329595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sp>
        <p:nvSpPr>
          <p:cNvPr id="14" name="Shape 11"/>
          <p:cNvSpPr/>
          <p:nvPr/>
        </p:nvSpPr>
        <p:spPr>
          <a:xfrm>
            <a:off x="6249710" y="5329595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5" name="Text 12"/>
          <p:cNvSpPr/>
          <p:nvPr/>
        </p:nvSpPr>
        <p:spPr>
          <a:xfrm>
            <a:off x="6628924" y="5586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Aprendizaje Profundo</a:t>
            </a:r>
            <a:endParaRPr lang="es-ES" sz="2200" noProof="0" dirty="0"/>
          </a:p>
        </p:txBody>
      </p:sp>
      <p:sp>
        <p:nvSpPr>
          <p:cNvPr id="16" name="Text 13"/>
          <p:cNvSpPr/>
          <p:nvPr/>
        </p:nvSpPr>
        <p:spPr>
          <a:xfrm>
            <a:off x="6628924" y="6077307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Técnicas prometedoras para automatizar la clasificación, mejorando la precisión.</a:t>
            </a:r>
            <a:endParaRPr lang="es-ES" sz="1750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0466403-542D-C12F-39F4-3AD6445E6B0A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2" name="Shape 6">
            <a:extLst>
              <a:ext uri="{FF2B5EF4-FFF2-40B4-BE49-F238E27FC236}">
                <a16:creationId xmlns:a16="http://schemas.microsoft.com/office/drawing/2014/main" id="{D606E0CD-CAAA-D9D2-C83B-E0CCA9605EAD}"/>
              </a:ext>
            </a:extLst>
          </p:cNvPr>
          <p:cNvSpPr/>
          <p:nvPr/>
        </p:nvSpPr>
        <p:spPr>
          <a:xfrm>
            <a:off x="10171748" y="5345091"/>
            <a:ext cx="3947022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s-ES" noProof="0" dirty="0"/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61B2FDFA-1CAC-3452-463A-3066CC98F98E}"/>
              </a:ext>
            </a:extLst>
          </p:cNvPr>
          <p:cNvSpPr/>
          <p:nvPr/>
        </p:nvSpPr>
        <p:spPr>
          <a:xfrm>
            <a:off x="10141268" y="534509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6E227454-A93B-87EC-1685-6415ABF5C2D5}"/>
              </a:ext>
            </a:extLst>
          </p:cNvPr>
          <p:cNvSpPr/>
          <p:nvPr/>
        </p:nvSpPr>
        <p:spPr>
          <a:xfrm>
            <a:off x="10520482" y="5602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ES" sz="2200" b="1" noProof="0" dirty="0">
                <a:solidFill>
                  <a:srgbClr val="4A4A45"/>
                </a:solidFill>
                <a:latin typeface="Lato Bold" pitchFamily="34" charset="0"/>
                <a:cs typeface="Lato Bold" pitchFamily="34" charset="-120"/>
              </a:rPr>
              <a:t>Disponibilidad Especialistas</a:t>
            </a: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C8E223C6-2E16-EB0C-D847-C12FCBC56AB2}"/>
              </a:ext>
            </a:extLst>
          </p:cNvPr>
          <p:cNvSpPr/>
          <p:nvPr/>
        </p:nvSpPr>
        <p:spPr>
          <a:xfrm>
            <a:off x="10520482" y="6092803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 muchas regiones, el acceso a dermatólogos y oncólogos especializados es escaso</a:t>
            </a:r>
            <a:endParaRPr lang="es-ES" sz="1750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5B40-B5FC-D856-415C-607BB3329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6825A81-366D-1384-757B-E49A0CD03D75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Metodología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CAEAF12-B9FD-8E2A-B3CF-094FEFC4ECB5}"/>
              </a:ext>
            </a:extLst>
          </p:cNvPr>
          <p:cNvSpPr/>
          <p:nvPr/>
        </p:nvSpPr>
        <p:spPr>
          <a:xfrm>
            <a:off x="793790" y="1062929"/>
            <a:ext cx="8857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HAM1000</a:t>
            </a:r>
            <a:endParaRPr lang="es-ES" sz="445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1BD7361-DDD2-B538-6714-6E1864B2F09B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D38698-414A-B704-80C2-39E6B6B2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89" y="1893817"/>
            <a:ext cx="3179962" cy="23849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F9E8FC-0E62-82E9-BCA0-42C40859C2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5237" y="1893817"/>
            <a:ext cx="3179962" cy="23849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C8143C-4ED7-48E2-A5A2-0B213FA3C7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76684" y="1893817"/>
            <a:ext cx="3179962" cy="23849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4AB92B-5297-D2BC-C491-7962B0CA87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18131" y="1893817"/>
            <a:ext cx="3179962" cy="2384972"/>
          </a:xfrm>
          <a:prstGeom prst="rect">
            <a:avLst/>
          </a:prstGeom>
        </p:spPr>
      </p:pic>
      <p:pic>
        <p:nvPicPr>
          <p:cNvPr id="9" name="Imagen 8" descr="Akiek">
            <a:extLst>
              <a:ext uri="{FF2B5EF4-FFF2-40B4-BE49-F238E27FC236}">
                <a16:creationId xmlns:a16="http://schemas.microsoft.com/office/drawing/2014/main" id="{0F17494B-A126-3E43-151C-E6B3D6EB0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55" y="4934196"/>
            <a:ext cx="3179963" cy="23849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EA36C41-2660-E1F2-12DC-BF8BE99A58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878139" y="4934196"/>
            <a:ext cx="3179962" cy="23849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2935DEF-8CFE-1CA4-598F-F041912A389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249922" y="4934196"/>
            <a:ext cx="3179962" cy="23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4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36BAE-9A57-E16E-0E35-EF5822294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5ED3439-D215-344F-B902-60C774374F94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Metodología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5A4984D-C9E5-7EDA-541C-52FDDFF868B5}"/>
              </a:ext>
            </a:extLst>
          </p:cNvPr>
          <p:cNvSpPr/>
          <p:nvPr/>
        </p:nvSpPr>
        <p:spPr>
          <a:xfrm>
            <a:off x="793790" y="1062929"/>
            <a:ext cx="8857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HAM1000</a:t>
            </a:r>
            <a:endParaRPr lang="es-ES" sz="445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27657F3-6564-84E4-2A1C-73BA1069A44E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BE4128-87A2-280C-3190-F7799F52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89" y="1893817"/>
            <a:ext cx="3179962" cy="23849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ED54C0-8F71-CA95-708B-74DEFEEEDC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5237" y="1893817"/>
            <a:ext cx="3179962" cy="23849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FA8829-F0E6-C80A-A296-5664EB5B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76684" y="1893817"/>
            <a:ext cx="3179962" cy="23849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B52F13E-2CCE-784A-43E4-B53DD6B6C0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18131" y="1893817"/>
            <a:ext cx="3179962" cy="2384972"/>
          </a:xfrm>
          <a:prstGeom prst="rect">
            <a:avLst/>
          </a:prstGeom>
        </p:spPr>
      </p:pic>
      <p:pic>
        <p:nvPicPr>
          <p:cNvPr id="9" name="Imagen 8" descr="Akiek">
            <a:extLst>
              <a:ext uri="{FF2B5EF4-FFF2-40B4-BE49-F238E27FC236}">
                <a16:creationId xmlns:a16="http://schemas.microsoft.com/office/drawing/2014/main" id="{AC39E5ED-FCC3-2B51-1E56-75D79263D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579" y="4934196"/>
            <a:ext cx="3179963" cy="23849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532B45-F314-7099-57AF-F48B7998094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878139" y="4934196"/>
            <a:ext cx="3179962" cy="23849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C89D53-2545-CD13-1474-2F3E430D480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248698" y="4934196"/>
            <a:ext cx="3179962" cy="238497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69747D8-FB5B-E5FA-1D98-D2DAD6856E15}"/>
              </a:ext>
            </a:extLst>
          </p:cNvPr>
          <p:cNvSpPr txBox="1"/>
          <p:nvPr/>
        </p:nvSpPr>
        <p:spPr>
          <a:xfrm>
            <a:off x="793789" y="4370076"/>
            <a:ext cx="317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Lesión </a:t>
            </a:r>
            <a:r>
              <a:rPr lang="es-ES" sz="2000" noProof="0" dirty="0" err="1">
                <a:latin typeface="Lato" panose="020F0502020204030203" pitchFamily="34" charset="0"/>
                <a:cs typeface="Lato" panose="020F0502020204030203" pitchFamily="34" charset="0"/>
              </a:rPr>
              <a:t>queratósica</a:t>
            </a:r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 1099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5DC0EE0-B3D5-CA60-BF46-F8778D0C14F0}"/>
              </a:ext>
            </a:extLst>
          </p:cNvPr>
          <p:cNvSpPr txBox="1"/>
          <p:nvPr/>
        </p:nvSpPr>
        <p:spPr>
          <a:xfrm>
            <a:off x="4143802" y="4370076"/>
            <a:ext cx="317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noProof="0" dirty="0" err="1">
                <a:latin typeface="Lato" panose="020F0502020204030203" pitchFamily="34" charset="0"/>
                <a:cs typeface="Lato" panose="020F0502020204030203" pitchFamily="34" charset="0"/>
              </a:rPr>
              <a:t>Dermatofibroma</a:t>
            </a:r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 115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6EBDC05-89A7-FE35-AC01-D16B91D64D08}"/>
              </a:ext>
            </a:extLst>
          </p:cNvPr>
          <p:cNvSpPr txBox="1"/>
          <p:nvPr/>
        </p:nvSpPr>
        <p:spPr>
          <a:xfrm>
            <a:off x="7476685" y="4339656"/>
            <a:ext cx="317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Nevus 6705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DB2489E-4C60-DA4A-685F-ADA5A8BFAB26}"/>
              </a:ext>
            </a:extLst>
          </p:cNvPr>
          <p:cNvSpPr txBox="1"/>
          <p:nvPr/>
        </p:nvSpPr>
        <p:spPr>
          <a:xfrm>
            <a:off x="10826698" y="4339656"/>
            <a:ext cx="317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Lesiones vasculares 142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9710076-F533-B23A-1B6E-FE14FAB95EBC}"/>
              </a:ext>
            </a:extLst>
          </p:cNvPr>
          <p:cNvSpPr txBox="1"/>
          <p:nvPr/>
        </p:nvSpPr>
        <p:spPr>
          <a:xfrm>
            <a:off x="2425043" y="7483178"/>
            <a:ext cx="3345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Carcinoma epidermoide 327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CD22B74-20C3-B4C8-7119-DD1C7E3B9626}"/>
              </a:ext>
            </a:extLst>
          </p:cNvPr>
          <p:cNvSpPr txBox="1"/>
          <p:nvPr/>
        </p:nvSpPr>
        <p:spPr>
          <a:xfrm>
            <a:off x="5848891" y="7483178"/>
            <a:ext cx="3255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Carcinoma basocelular 514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1790A32-97DF-0F7D-6341-F45CFB9AF1FC}"/>
              </a:ext>
            </a:extLst>
          </p:cNvPr>
          <p:cNvSpPr txBox="1"/>
          <p:nvPr/>
        </p:nvSpPr>
        <p:spPr>
          <a:xfrm>
            <a:off x="9257265" y="7483178"/>
            <a:ext cx="317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Melanoma 1113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D9801B6-5973-7D34-D1D4-AED11D74745B}"/>
              </a:ext>
            </a:extLst>
          </p:cNvPr>
          <p:cNvSpPr txBox="1"/>
          <p:nvPr/>
        </p:nvSpPr>
        <p:spPr>
          <a:xfrm>
            <a:off x="11972375" y="1026612"/>
            <a:ext cx="2034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Benignas: 7919</a:t>
            </a:r>
          </a:p>
          <a:p>
            <a:r>
              <a:rPr lang="es-ES" sz="2000" noProof="0" dirty="0">
                <a:latin typeface="Lato" panose="020F0502020204030203" pitchFamily="34" charset="0"/>
                <a:cs typeface="Lato" panose="020F0502020204030203" pitchFamily="34" charset="0"/>
              </a:rPr>
              <a:t>Malignas: 2096</a:t>
            </a:r>
          </a:p>
        </p:txBody>
      </p:sp>
    </p:spTree>
    <p:extLst>
      <p:ext uri="{BB962C8B-B14F-4D97-AF65-F5344CB8AC3E}">
        <p14:creationId xmlns:p14="http://schemas.microsoft.com/office/powerpoint/2010/main" val="22620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1C8A3-A805-6E53-15AF-6D34D6653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4D99C0C-1E61-0C27-B260-E85B25F4202F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Metodología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67E0D02-A2B0-05D7-05B9-61F4A9954356}"/>
              </a:ext>
            </a:extLst>
          </p:cNvPr>
          <p:cNvSpPr/>
          <p:nvPr/>
        </p:nvSpPr>
        <p:spPr>
          <a:xfrm>
            <a:off x="793790" y="1062929"/>
            <a:ext cx="8857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b="1" noProof="0" dirty="0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Modelos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AF4DB7-7F4A-0D05-48DA-CB7A3FC9517D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2114347-D417-E2FA-A254-6B2C7130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71708"/>
            <a:ext cx="11001375" cy="331655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8F31291-0612-17EF-4F1E-C755C380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15" y="4762442"/>
            <a:ext cx="9972675" cy="3390900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CDCBBBE2-F945-5B19-0E10-2A5CB261ADF5}"/>
              </a:ext>
            </a:extLst>
          </p:cNvPr>
          <p:cNvSpPr/>
          <p:nvPr/>
        </p:nvSpPr>
        <p:spPr>
          <a:xfrm>
            <a:off x="12721096" y="3252818"/>
            <a:ext cx="1469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solidFill>
                  <a:srgbClr val="282824"/>
                </a:solidFill>
                <a:latin typeface="Lato" panose="020F0502020204030203" pitchFamily="34" charset="0"/>
                <a:ea typeface="Lato Bold" pitchFamily="34" charset="-122"/>
                <a:cs typeface="Lato" panose="020F0502020204030203" pitchFamily="34" charset="0"/>
              </a:rPr>
              <a:t>Desde cero</a:t>
            </a:r>
            <a:endParaRPr lang="es-ES" sz="2200" noProof="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2068C522-375E-072D-B38C-6C55597B11EA}"/>
              </a:ext>
            </a:extLst>
          </p:cNvPr>
          <p:cNvSpPr/>
          <p:nvPr/>
        </p:nvSpPr>
        <p:spPr>
          <a:xfrm>
            <a:off x="796079" y="6266470"/>
            <a:ext cx="1709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solidFill>
                  <a:srgbClr val="282824"/>
                </a:solidFill>
                <a:latin typeface="Lato" panose="020F0502020204030203" pitchFamily="34" charset="0"/>
                <a:ea typeface="Lato Bold" pitchFamily="34" charset="-122"/>
                <a:cs typeface="Lato" panose="020F0502020204030203" pitchFamily="34" charset="0"/>
              </a:rPr>
              <a:t>Fine </a:t>
            </a:r>
            <a:r>
              <a:rPr lang="es-ES" sz="2200" noProof="0" dirty="0" err="1">
                <a:solidFill>
                  <a:srgbClr val="282824"/>
                </a:solidFill>
                <a:latin typeface="Lato" panose="020F0502020204030203" pitchFamily="34" charset="0"/>
                <a:ea typeface="Lato Bold" pitchFamily="34" charset="-122"/>
                <a:cs typeface="Lato" panose="020F0502020204030203" pitchFamily="34" charset="0"/>
              </a:rPr>
              <a:t>Tuning</a:t>
            </a:r>
            <a:endParaRPr lang="es-ES" sz="2200" noProof="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1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74CF-BFCE-5A7D-8603-80A77B3C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B46700C-B342-8FBA-12C4-AEF21B571F6F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Metodología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DC3FEAD-17F8-0D06-2903-36167AC2FC35}"/>
              </a:ext>
            </a:extLst>
          </p:cNvPr>
          <p:cNvSpPr/>
          <p:nvPr/>
        </p:nvSpPr>
        <p:spPr>
          <a:xfrm>
            <a:off x="793790" y="1062929"/>
            <a:ext cx="8857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Clasificación Binaria y Maligna</a:t>
            </a:r>
            <a:endParaRPr lang="es-ES" sz="445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A0909C5-B201-0FB9-9378-5CC6CE21C0F4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DC4E2992-E8A6-FA07-8522-3463A784A7B3}"/>
              </a:ext>
            </a:extLst>
          </p:cNvPr>
          <p:cNvSpPr/>
          <p:nvPr/>
        </p:nvSpPr>
        <p:spPr>
          <a:xfrm>
            <a:off x="751976" y="1875461"/>
            <a:ext cx="6264541" cy="3274475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E0362CF-8357-A0D1-DB59-F0C527F40DF4}"/>
              </a:ext>
            </a:extLst>
          </p:cNvPr>
          <p:cNvSpPr/>
          <p:nvPr/>
        </p:nvSpPr>
        <p:spPr>
          <a:xfrm>
            <a:off x="957715" y="2081202"/>
            <a:ext cx="901757" cy="757896"/>
          </a:xfrm>
          <a:prstGeom prst="roundRect">
            <a:avLst>
              <a:gd name="adj" fmla="val 1480762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s-ES" noProof="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5045197B-C4CB-C9D0-6998-94928F439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499" y="2250985"/>
            <a:ext cx="405669" cy="405669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745E79FB-F4BE-5FDD-26F9-16C441DBFAE8}"/>
              </a:ext>
            </a:extLst>
          </p:cNvPr>
          <p:cNvSpPr/>
          <p:nvPr/>
        </p:nvSpPr>
        <p:spPr>
          <a:xfrm>
            <a:off x="940462" y="3126928"/>
            <a:ext cx="6264910" cy="376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" sz="40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Entrenamiento desde Cero</a:t>
            </a:r>
            <a:endParaRPr lang="es-ES" sz="4000" noProof="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F8430A4-BA1F-6479-0BD1-EF59F31D9CCC}"/>
              </a:ext>
            </a:extLst>
          </p:cNvPr>
          <p:cNvSpPr/>
          <p:nvPr/>
        </p:nvSpPr>
        <p:spPr>
          <a:xfrm>
            <a:off x="957716" y="3785642"/>
            <a:ext cx="5954358" cy="120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ES" sz="24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 satisfactorio debido a la complejidad visual de las lesiones.</a:t>
            </a:r>
            <a:endParaRPr lang="es-ES" sz="2400" noProof="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F81A7594-4E27-3A7B-3D76-EB7C4DAA13B8}"/>
              </a:ext>
            </a:extLst>
          </p:cNvPr>
          <p:cNvSpPr/>
          <p:nvPr/>
        </p:nvSpPr>
        <p:spPr>
          <a:xfrm>
            <a:off x="7222257" y="1875462"/>
            <a:ext cx="6656168" cy="3274474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04D4CD5D-1B45-DF57-9179-A9E64D165182}"/>
              </a:ext>
            </a:extLst>
          </p:cNvPr>
          <p:cNvSpPr/>
          <p:nvPr/>
        </p:nvSpPr>
        <p:spPr>
          <a:xfrm>
            <a:off x="7470327" y="2127739"/>
            <a:ext cx="1010937" cy="757896"/>
          </a:xfrm>
          <a:prstGeom prst="roundRect">
            <a:avLst>
              <a:gd name="adj" fmla="val 1480762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s-ES" noProof="0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4F53EB35-00BB-3591-E55F-6283762C5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6577" y="2297522"/>
            <a:ext cx="454786" cy="454786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F0E9D9AC-6033-E922-3F50-FAEFD9040C43}"/>
              </a:ext>
            </a:extLst>
          </p:cNvPr>
          <p:cNvSpPr/>
          <p:nvPr/>
        </p:nvSpPr>
        <p:spPr>
          <a:xfrm>
            <a:off x="7470327" y="3124027"/>
            <a:ext cx="4464166" cy="66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" sz="40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Transfer </a:t>
            </a:r>
            <a:r>
              <a:rPr lang="es-ES" sz="4000" b="1" noProof="0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Learning</a:t>
            </a:r>
            <a:endParaRPr lang="es-ES" sz="4000" noProof="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553FFD66-C828-879E-7B6A-D1C1726188CE}"/>
              </a:ext>
            </a:extLst>
          </p:cNvPr>
          <p:cNvSpPr/>
          <p:nvPr/>
        </p:nvSpPr>
        <p:spPr>
          <a:xfrm>
            <a:off x="7470327" y="3790504"/>
            <a:ext cx="5463857" cy="121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ES" sz="24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Modelos </a:t>
            </a:r>
            <a:r>
              <a:rPr lang="es-ES" sz="240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preentrenados</a:t>
            </a:r>
            <a:r>
              <a:rPr lang="es-ES" sz="24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(VGG16, ResNet50, InceptionV3) mejoraron la precisión.</a:t>
            </a:r>
            <a:endParaRPr lang="es-ES" sz="2400" noProof="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CED4B67F-5BE7-F89D-B56D-2022E36050E2}"/>
              </a:ext>
            </a:extLst>
          </p:cNvPr>
          <p:cNvSpPr/>
          <p:nvPr/>
        </p:nvSpPr>
        <p:spPr>
          <a:xfrm>
            <a:off x="751976" y="5319838"/>
            <a:ext cx="13126448" cy="2235632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s-ES" noProof="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D2DB1FFD-BED7-4BF6-78A7-199088BB1DD7}"/>
              </a:ext>
            </a:extLst>
          </p:cNvPr>
          <p:cNvSpPr/>
          <p:nvPr/>
        </p:nvSpPr>
        <p:spPr>
          <a:xfrm>
            <a:off x="957716" y="5531667"/>
            <a:ext cx="617458" cy="617458"/>
          </a:xfrm>
          <a:prstGeom prst="roundRect">
            <a:avLst>
              <a:gd name="adj" fmla="val 1480762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s-ES" noProof="0" dirty="0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AEB01451-9A01-2A17-CEE1-510068C2C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499" y="5701451"/>
            <a:ext cx="277773" cy="277773"/>
          </a:xfrm>
          <a:prstGeom prst="rect">
            <a:avLst/>
          </a:prstGeom>
        </p:spPr>
      </p:pic>
      <p:sp>
        <p:nvSpPr>
          <p:cNvPr id="19" name="Text 12">
            <a:extLst>
              <a:ext uri="{FF2B5EF4-FFF2-40B4-BE49-F238E27FC236}">
                <a16:creationId xmlns:a16="http://schemas.microsoft.com/office/drawing/2014/main" id="{243FF361-BB0E-64C1-8C9D-1B84368465FD}"/>
              </a:ext>
            </a:extLst>
          </p:cNvPr>
          <p:cNvSpPr/>
          <p:nvPr/>
        </p:nvSpPr>
        <p:spPr>
          <a:xfrm>
            <a:off x="940463" y="6302381"/>
            <a:ext cx="4695158" cy="373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" sz="40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Balanceo de Clases</a:t>
            </a:r>
            <a:endParaRPr lang="es-ES" sz="4000" noProof="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F31A56C1-D835-B5BA-F98C-A28B287D2DF0}"/>
              </a:ext>
            </a:extLst>
          </p:cNvPr>
          <p:cNvSpPr/>
          <p:nvPr/>
        </p:nvSpPr>
        <p:spPr>
          <a:xfrm>
            <a:off x="1006389" y="6890469"/>
            <a:ext cx="729162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ES" sz="24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Técnicas de reponderación y aumento de datos para mitigar el desequilibrio.</a:t>
            </a:r>
            <a:endParaRPr lang="es-ES" sz="2400" noProof="0" dirty="0"/>
          </a:p>
        </p:txBody>
      </p:sp>
    </p:spTree>
    <p:extLst>
      <p:ext uri="{BB962C8B-B14F-4D97-AF65-F5344CB8AC3E}">
        <p14:creationId xmlns:p14="http://schemas.microsoft.com/office/powerpoint/2010/main" val="180563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1729D-FA44-5743-782D-87A9A04B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5E43E0F-8FE0-4799-6D54-E3F6F10C1B97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Metodología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605CB44-421A-C9D6-3F20-E09D198EF3D1}"/>
              </a:ext>
            </a:extLst>
          </p:cNvPr>
          <p:cNvSpPr/>
          <p:nvPr/>
        </p:nvSpPr>
        <p:spPr>
          <a:xfrm>
            <a:off x="793790" y="1062929"/>
            <a:ext cx="8857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Clasificación entre Malignas</a:t>
            </a:r>
            <a:endParaRPr lang="es-ES" sz="445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1A5D544-8D3F-F4BA-0E7A-955B22158BD9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EA4FDDC-5BB8-EE77-057F-2448A95C755D}"/>
              </a:ext>
            </a:extLst>
          </p:cNvPr>
          <p:cNvSpPr/>
          <p:nvPr/>
        </p:nvSpPr>
        <p:spPr>
          <a:xfrm>
            <a:off x="793789" y="2172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Contrastivo por Pares</a:t>
            </a:r>
            <a:endParaRPr lang="es-ES" sz="2200" noProof="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BF12C433-82AA-AFD8-0E0B-863674674609}"/>
              </a:ext>
            </a:extLst>
          </p:cNvPr>
          <p:cNvSpPr/>
          <p:nvPr/>
        </p:nvSpPr>
        <p:spPr>
          <a:xfrm>
            <a:off x="793790" y="2635403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Minimiza distancia entre pares positivos, maximiza entre negativos.</a:t>
            </a:r>
            <a:endParaRPr lang="es-ES" sz="1750" noProof="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DE092964-BEBA-73B6-03F6-CB28F67721AD}"/>
              </a:ext>
            </a:extLst>
          </p:cNvPr>
          <p:cNvSpPr/>
          <p:nvPr/>
        </p:nvSpPr>
        <p:spPr>
          <a:xfrm>
            <a:off x="793790" y="3965421"/>
            <a:ext cx="3117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Contrastivo Supervisado</a:t>
            </a:r>
            <a:endParaRPr lang="es-ES" sz="2200" noProof="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80C3001B-8948-2E56-BB77-5AA9EFDED180}"/>
              </a:ext>
            </a:extLst>
          </p:cNvPr>
          <p:cNvSpPr/>
          <p:nvPr/>
        </p:nvSpPr>
        <p:spPr>
          <a:xfrm>
            <a:off x="793790" y="4428053"/>
            <a:ext cx="4303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Aprovecha el contexto del </a:t>
            </a:r>
            <a:r>
              <a:rPr lang="es-ES" sz="175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batch</a:t>
            </a: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para </a:t>
            </a:r>
            <a:r>
              <a:rPr lang="es-ES" sz="175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embeddings</a:t>
            </a: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discriminadores (</a:t>
            </a:r>
            <a:r>
              <a:rPr lang="es-ES" sz="175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SupConLoss</a:t>
            </a: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).</a:t>
            </a:r>
            <a:endParaRPr lang="es-ES" sz="1750" noProof="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5BEA2952-95D4-F8BA-C381-1E657CE9E6AC}"/>
              </a:ext>
            </a:extLst>
          </p:cNvPr>
          <p:cNvSpPr/>
          <p:nvPr/>
        </p:nvSpPr>
        <p:spPr>
          <a:xfrm>
            <a:off x="793788" y="5815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 Contrastivo</a:t>
            </a:r>
            <a:endParaRPr lang="es-ES" sz="2200" noProof="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8988F4FE-DE12-CE20-F348-741C09CD9A79}"/>
              </a:ext>
            </a:extLst>
          </p:cNvPr>
          <p:cNvSpPr/>
          <p:nvPr/>
        </p:nvSpPr>
        <p:spPr>
          <a:xfrm>
            <a:off x="793790" y="625029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Pérdida de entropía cruzada estándar como referencia.</a:t>
            </a:r>
            <a:endParaRPr lang="es-ES" sz="1750" noProof="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B2744B2-41A5-BBCE-1F26-603648D9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285" y="1890747"/>
            <a:ext cx="4427067" cy="253893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78728ED-AADB-4D44-34D5-000C49602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261" y="4055907"/>
            <a:ext cx="6655083" cy="177815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C5C13FD-DC90-603E-7FCE-62C5E56C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334" y="5955037"/>
            <a:ext cx="6142270" cy="17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6CFD2-9DDF-379B-7175-FFDB542E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731A57-68EF-B2E7-8BAF-F93708C2B801}"/>
              </a:ext>
            </a:extLst>
          </p:cNvPr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Metodología</a:t>
            </a:r>
            <a:endParaRPr lang="es-ES" sz="2200" noProof="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65B0904-90EE-A217-C398-8AD4549C9C53}"/>
              </a:ext>
            </a:extLst>
          </p:cNvPr>
          <p:cNvSpPr/>
          <p:nvPr/>
        </p:nvSpPr>
        <p:spPr>
          <a:xfrm>
            <a:off x="793790" y="1062929"/>
            <a:ext cx="8857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Función de Pérdida </a:t>
            </a:r>
            <a:r>
              <a:rPr lang="es-ES" sz="4800" b="1" noProof="0" dirty="0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SupConLoss</a:t>
            </a:r>
            <a:endParaRPr lang="es-ES" sz="4800" noProof="0" dirty="0"/>
          </a:p>
          <a:p>
            <a:pPr>
              <a:lnSpc>
                <a:spcPts val="5550"/>
              </a:lnSpc>
            </a:pPr>
            <a:endParaRPr lang="es-ES" sz="445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27B7890-FC0D-13A5-440F-0F88979F6606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F918540-B28F-26CC-2BC6-B9F04BD19BB4}"/>
              </a:ext>
            </a:extLst>
          </p:cNvPr>
          <p:cNvSpPr/>
          <p:nvPr/>
        </p:nvSpPr>
        <p:spPr>
          <a:xfrm>
            <a:off x="793790" y="1891368"/>
            <a:ext cx="10179010" cy="1233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s-ES" sz="20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pérdida </a:t>
            </a:r>
            <a:r>
              <a:rPr lang="es-ES" sz="200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SupConLoss</a:t>
            </a:r>
            <a:r>
              <a:rPr lang="es-ES" sz="20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utiliza las etiquetas de clase para mejorar la separación de características en el espacio de </a:t>
            </a:r>
            <a:r>
              <a:rPr lang="es-ES" sz="200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embeddings</a:t>
            </a:r>
            <a:r>
              <a:rPr lang="es-ES" sz="20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agrupando las muestras de la misma clase y separándolas de las de clases diferentes. Este enfoque mejora la robustez y discriminación de los modelos.</a:t>
            </a:r>
            <a:endParaRPr lang="es-ES" sz="20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7">
                <a:extLst>
                  <a:ext uri="{FF2B5EF4-FFF2-40B4-BE49-F238E27FC236}">
                    <a16:creationId xmlns:a16="http://schemas.microsoft.com/office/drawing/2014/main" id="{7F67766D-8E7E-633A-8FF9-E4809949B043}"/>
                  </a:ext>
                </a:extLst>
              </p:cNvPr>
              <p:cNvSpPr/>
              <p:nvPr/>
            </p:nvSpPr>
            <p:spPr>
              <a:xfrm>
                <a:off x="7119938" y="4212557"/>
                <a:ext cx="4801586" cy="78087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9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noProof="0" smtClean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noProof="0" smtClean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s-ES" sz="2000" i="1" noProof="0" smtClean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000" i="1" noProof="0" smtClean="0">
                          <a:solidFill>
                            <a:srgbClr val="4A4A45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000" i="1" noProof="0" smtClean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 noProof="0" smtClean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ES" sz="2000" i="1" noProof="0" smtClean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i="1" noProof="0" smtClean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2000" b="0" i="1" noProof="0" smtClean="0">
                                      <a:solidFill>
                                        <a:srgbClr val="4A4A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000" i="1" noProof="0" smtClean="0">
                                      <a:solidFill>
                                        <a:srgbClr val="4A4A4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s-ES" sz="2000" b="0" i="1" noProof="0" smtClean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000" i="1" noProof="0" smtClean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sz="2000" i="1" noProof="0" smtClean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2000" i="1" noProof="0" smtClean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2000" i="1" noProof="0" smtClean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i="1" noProof="0" smtClean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s-ES" sz="2000" i="1" noProof="0" smtClean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000" i="0" noProof="0" smtClean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000" i="1" noProof="0" smtClean="0">
                                      <a:solidFill>
                                        <a:srgbClr val="4A4A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b="0" i="1" noProof="0" smtClean="0">
                                          <a:solidFill>
                                            <a:srgbClr val="4A4A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s-ES" sz="2000" i="1" noProof="0" smtClean="0">
                                              <a:solidFill>
                                                <a:srgbClr val="4A4A4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" sz="2000" i="0" noProof="0" smtClean="0">
                                              <a:solidFill>
                                                <a:srgbClr val="4A4A4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s-ES" sz="2000" i="1" noProof="0" smtClean="0">
                                                  <a:solidFill>
                                                    <a:srgbClr val="4A4A4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sz="2000" b="0" i="1" noProof="0" smtClean="0">
                                                      <a:solidFill>
                                                        <a:srgbClr val="4A4A4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2000" b="0" i="1" noProof="0" smtClean="0">
                                                      <a:solidFill>
                                                        <a:srgbClr val="4A4A4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2000" i="1" noProof="0" smtClean="0">
                                                      <a:solidFill>
                                                        <a:srgbClr val="4A4A4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ⅈ</m:t>
                                                  </m:r>
                                                  <m:r>
                                                    <a:rPr lang="es-ES" sz="2000" i="1" noProof="0" smtClean="0">
                                                      <a:solidFill>
                                                        <a:srgbClr val="4A4A4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undOvr"/>
                                          <m:grow m:val="on"/>
                                          <m:supHide m:val="on"/>
                                          <m:ctrlPr>
                                            <a:rPr lang="es-ES" sz="2000" b="0" i="1" noProof="0" smtClean="0">
                                              <a:solidFill>
                                                <a:srgbClr val="4A4A4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s-ES" sz="2000" i="1" noProof="0" smtClean="0">
                                              <a:solidFill>
                                                <a:srgbClr val="4A4A4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s-ES" sz="2000" noProof="0">
                                              <a:latin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s-ES" sz="2000" b="0" i="1" noProof="0" smtClean="0">
                                              <a:solidFill>
                                                <a:srgbClr val="4A4A4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func>
                                            <m:funcPr>
                                              <m:ctrlPr>
                                                <a:rPr lang="es-ES" sz="2000" b="0" i="1" noProof="0" smtClean="0">
                                                  <a:solidFill>
                                                    <a:srgbClr val="4A4A4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 sz="2000" i="0" noProof="0" smtClean="0">
                                                  <a:solidFill>
                                                    <a:srgbClr val="4A4A4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sz="2000" b="0" i="1" noProof="0" smtClean="0">
                                                      <a:solidFill>
                                                        <a:srgbClr val="4A4A4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sz="2000" b="0" i="1" noProof="0" smtClean="0">
                                                          <a:solidFill>
                                                            <a:srgbClr val="4A4A4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2000" b="0" i="1" noProof="0" smtClean="0">
                                                          <a:solidFill>
                                                            <a:srgbClr val="4A4A4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2000" i="1" noProof="0" smtClean="0">
                                                          <a:solidFill>
                                                            <a:srgbClr val="4A4A4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s-ES" sz="2000" noProof="0" dirty="0"/>
              </a:p>
            </p:txBody>
          </p:sp>
        </mc:Choice>
        <mc:Fallback xmlns="">
          <p:sp>
            <p:nvSpPr>
              <p:cNvPr id="6" name="Text 7">
                <a:extLst>
                  <a:ext uri="{FF2B5EF4-FFF2-40B4-BE49-F238E27FC236}">
                    <a16:creationId xmlns:a16="http://schemas.microsoft.com/office/drawing/2014/main" id="{7F67766D-8E7E-633A-8FF9-E4809949B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38" y="4212557"/>
                <a:ext cx="4801586" cy="780871"/>
              </a:xfrm>
              <a:prstGeom prst="rect">
                <a:avLst/>
              </a:prstGeom>
              <a:blipFill>
                <a:blip r:embed="rId3"/>
                <a:stretch>
                  <a:fillRect l="-2030" t="-302344" r="-1142" b="-26562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8B7E61D-3F29-6997-30DD-FFE2E04E5475}"/>
                  </a:ext>
                </a:extLst>
              </p:cNvPr>
              <p:cNvSpPr txBox="1"/>
              <p:nvPr/>
            </p:nvSpPr>
            <p:spPr>
              <a:xfrm>
                <a:off x="965639" y="3440090"/>
                <a:ext cx="1649865" cy="576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000" i="1" noProof="0">
                          <a:solidFill>
                            <a:srgbClr val="4A4A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sz="2000" i="1" noProof="0">
                                      <a:solidFill>
                                        <a:srgbClr val="4A4A4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 noProof="0">
                                          <a:solidFill>
                                            <a:srgbClr val="4A4A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 noProof="0">
                                          <a:solidFill>
                                            <a:srgbClr val="4A4A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sz="2000" i="1" noProof="0">
                                          <a:solidFill>
                                            <a:srgbClr val="4A4A4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sz="2000" i="1" noProof="0" dirty="0">
                  <a:solidFill>
                    <a:srgbClr val="4A4A4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8B7E61D-3F29-6997-30DD-FFE2E04E5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39" y="3440090"/>
                <a:ext cx="1649865" cy="57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8F4078C-0572-2A58-B125-C15D23F81B26}"/>
                  </a:ext>
                </a:extLst>
              </p:cNvPr>
              <p:cNvSpPr txBox="1"/>
              <p:nvPr/>
            </p:nvSpPr>
            <p:spPr>
              <a:xfrm>
                <a:off x="793788" y="4579071"/>
                <a:ext cx="2531150" cy="53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sz="2000" i="1" noProof="0">
                          <a:solidFill>
                            <a:srgbClr val="4A4A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s-ES" sz="2000" i="1" noProof="0">
                          <a:solidFill>
                            <a:srgbClr val="4A4A45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ES" sz="2000" i="1" noProof="0">
                          <a:solidFill>
                            <a:srgbClr val="4A4A4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s-ES" sz="2000" i="1" noProof="0" dirty="0">
                  <a:solidFill>
                    <a:srgbClr val="4A4A4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8F4078C-0572-2A58-B125-C15D23F81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88" y="4579071"/>
                <a:ext cx="2531150" cy="5338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C3BD8B8-3A03-AAE9-10CC-883189A7F071}"/>
                  </a:ext>
                </a:extLst>
              </p:cNvPr>
              <p:cNvSpPr txBox="1"/>
              <p:nvPr/>
            </p:nvSpPr>
            <p:spPr>
              <a:xfrm>
                <a:off x="793790" y="5721067"/>
                <a:ext cx="3104986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000" i="1" noProof="0">
                          <a:solidFill>
                            <a:srgbClr val="4A4A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ⅈ </m:t>
                                </m:r>
                                <m:sSub>
                                  <m:sSubPr>
                                    <m:ctrlPr>
                                      <a:rPr lang="es-ES" sz="2000" i="1" noProof="0">
                                        <a:solidFill>
                                          <a:srgbClr val="4A4A4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 noProof="0">
                                        <a:solidFill>
                                          <a:srgbClr val="4A4A4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sz="2000" i="1" noProof="0">
                                        <a:solidFill>
                                          <a:srgbClr val="4A4A4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ES" sz="2000" i="1" noProof="0">
                                        <a:solidFill>
                                          <a:srgbClr val="4A4A4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i="1" noProof="0">
                                        <a:solidFill>
                                          <a:srgbClr val="4A4A4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sz="2000" i="1" noProof="0">
                                        <a:solidFill>
                                          <a:srgbClr val="4A4A4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2000" i="1" noProof="0">
                                    <a:solidFill>
                                      <a:srgbClr val="4A4A45"/>
                                    </a:solidFill>
                                    <a:latin typeface="Cambria Math" panose="02040503050406030204" pitchFamily="18" charset="0"/>
                                  </a:rPr>
                                  <m:t>𝑛𝑜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000" i="1" noProof="0" dirty="0">
                  <a:solidFill>
                    <a:srgbClr val="4A4A4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C3BD8B8-3A03-AAE9-10CC-883189A7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0" y="5721067"/>
                <a:ext cx="3104986" cy="686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3D35236-5F85-17B2-D66D-983E77E15706}"/>
                  </a:ext>
                </a:extLst>
              </p:cNvPr>
              <p:cNvSpPr txBox="1"/>
              <p:nvPr/>
            </p:nvSpPr>
            <p:spPr>
              <a:xfrm>
                <a:off x="7116886" y="5632421"/>
                <a:ext cx="2531150" cy="8638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m:rPr>
                              <m:sty m:val="p"/>
                            </m:r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upCon</m:t>
                          </m:r>
                        </m:sub>
                      </m:sSub>
                      <m:r>
                        <a:rPr lang="es-ES" sz="2000" i="1" noProof="0">
                          <a:solidFill>
                            <a:srgbClr val="4A4A4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i="1" noProof="0">
                              <a:solidFill>
                                <a:srgbClr val="4A4A45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sz="2000" i="1" noProof="0">
                                  <a:solidFill>
                                    <a:srgbClr val="4A4A4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2000" i="1" noProof="0" dirty="0">
                  <a:solidFill>
                    <a:srgbClr val="4A4A4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3D35236-5F85-17B2-D66D-983E77E1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886" y="5632421"/>
                <a:ext cx="2531150" cy="863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2">
            <a:extLst>
              <a:ext uri="{FF2B5EF4-FFF2-40B4-BE49-F238E27FC236}">
                <a16:creationId xmlns:a16="http://schemas.microsoft.com/office/drawing/2014/main" id="{51BFAAB4-C48D-1964-5517-86C4DE7C3739}"/>
              </a:ext>
            </a:extLst>
          </p:cNvPr>
          <p:cNvSpPr/>
          <p:nvPr/>
        </p:nvSpPr>
        <p:spPr>
          <a:xfrm>
            <a:off x="793789" y="3116665"/>
            <a:ext cx="3737113" cy="309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s-ES" sz="20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1. Normalizamos los </a:t>
            </a:r>
            <a:r>
              <a:rPr lang="es-ES" sz="200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embeddings</a:t>
            </a:r>
            <a:endParaRPr lang="es-ES" sz="2000" noProof="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5AFFACA-E8CA-55BF-03D3-1A763434DF9D}"/>
              </a:ext>
            </a:extLst>
          </p:cNvPr>
          <p:cNvSpPr/>
          <p:nvPr/>
        </p:nvSpPr>
        <p:spPr>
          <a:xfrm>
            <a:off x="793788" y="4212557"/>
            <a:ext cx="3737113" cy="309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s-ES" sz="20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2. Similitud entre 2 </a:t>
            </a:r>
            <a:r>
              <a:rPr lang="es-ES" sz="200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embeddings</a:t>
            </a:r>
            <a:endParaRPr lang="es-ES" sz="2000" noProof="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8AE67C33-593E-E306-A9BF-1E460E9E5D6A}"/>
              </a:ext>
            </a:extLst>
          </p:cNvPr>
          <p:cNvSpPr/>
          <p:nvPr/>
        </p:nvSpPr>
        <p:spPr>
          <a:xfrm>
            <a:off x="793787" y="5331049"/>
            <a:ext cx="3737113" cy="309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s-ES" sz="20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 Mascara binaria</a:t>
            </a:r>
            <a:endParaRPr lang="es-ES" sz="2000" noProof="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506B72E8-2C07-334F-B1D6-F8E2C8A24D14}"/>
              </a:ext>
            </a:extLst>
          </p:cNvPr>
          <p:cNvSpPr/>
          <p:nvPr/>
        </p:nvSpPr>
        <p:spPr>
          <a:xfrm>
            <a:off x="7119938" y="3116665"/>
            <a:ext cx="4181635" cy="309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s-ES" sz="20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4. Pérdida por muestra en el </a:t>
            </a:r>
            <a:r>
              <a:rPr lang="es-ES" sz="200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batch</a:t>
            </a:r>
            <a:endParaRPr lang="es-ES" sz="2000" noProof="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31FC3B24-ABF3-9086-1511-1E751524BDD6}"/>
              </a:ext>
            </a:extLst>
          </p:cNvPr>
          <p:cNvSpPr/>
          <p:nvPr/>
        </p:nvSpPr>
        <p:spPr>
          <a:xfrm>
            <a:off x="7116886" y="5335564"/>
            <a:ext cx="4181635" cy="309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s-ES" sz="200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5. Pérdida total del </a:t>
            </a:r>
            <a:r>
              <a:rPr lang="es-ES" sz="2000" noProof="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batch</a:t>
            </a:r>
            <a:endParaRPr lang="es-ES" sz="2000" noProof="0" dirty="0"/>
          </a:p>
        </p:txBody>
      </p:sp>
    </p:spTree>
    <p:extLst>
      <p:ext uri="{BB962C8B-B14F-4D97-AF65-F5344CB8AC3E}">
        <p14:creationId xmlns:p14="http://schemas.microsoft.com/office/powerpoint/2010/main" val="255104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Resultados</a:t>
            </a:r>
            <a:endParaRPr lang="es-ES" sz="2200" noProof="0" dirty="0"/>
          </a:p>
        </p:txBody>
      </p:sp>
      <p:sp>
        <p:nvSpPr>
          <p:cNvPr id="3" name="Text 1"/>
          <p:cNvSpPr/>
          <p:nvPr/>
        </p:nvSpPr>
        <p:spPr>
          <a:xfrm>
            <a:off x="793790" y="1062929"/>
            <a:ext cx="9595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ES" sz="4800" b="1" noProof="0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Comparación de Rendimiento Final</a:t>
            </a:r>
            <a:endParaRPr lang="es-ES" sz="4800" noProof="0" dirty="0"/>
          </a:p>
        </p:txBody>
      </p:sp>
      <p:sp>
        <p:nvSpPr>
          <p:cNvPr id="4" name="Text 2"/>
          <p:cNvSpPr/>
          <p:nvPr/>
        </p:nvSpPr>
        <p:spPr>
          <a:xfrm>
            <a:off x="801410" y="1862434"/>
            <a:ext cx="140415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1750" noProof="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pipeline jerárquico supera al modelo multiclase directo, ofreciendo un mejor rendimiento y flexibilidad para nuevas clases malignas.</a:t>
            </a:r>
            <a:endParaRPr lang="es-ES" sz="1750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B890497-DC6F-9E66-7121-1833BD16D723}"/>
              </a:ext>
            </a:extLst>
          </p:cNvPr>
          <p:cNvSpPr/>
          <p:nvPr/>
        </p:nvSpPr>
        <p:spPr>
          <a:xfrm>
            <a:off x="12675476" y="7555470"/>
            <a:ext cx="1954924" cy="67413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DF8CA17-F94F-7EA5-2748-79B30E69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406788"/>
            <a:ext cx="13027581" cy="5468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502</Words>
  <Application>Microsoft Office PowerPoint</Application>
  <PresentationFormat>Personalizado</PresentationFormat>
  <Paragraphs>117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Lato Bold</vt:lpstr>
      <vt:lpstr>Arial</vt:lpstr>
      <vt:lpstr>Cambria Math</vt:lpstr>
      <vt:lpstr>Lato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Miguelete</dc:creator>
  <cp:lastModifiedBy>MIGUEL GOMEZ PRIETO</cp:lastModifiedBy>
  <cp:revision>18</cp:revision>
  <dcterms:created xsi:type="dcterms:W3CDTF">2025-12-06T18:17:48Z</dcterms:created>
  <dcterms:modified xsi:type="dcterms:W3CDTF">2025-12-07T20:43:46Z</dcterms:modified>
</cp:coreProperties>
</file>